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윤고딕 Light" panose="020B0600000101010101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 Ultra-Bold" panose="020B0600000101010101" charset="0"/>
      <p:regular r:id="rId40"/>
    </p:embeddedFont>
    <p:embeddedFont>
      <p:font typeface="윤고딕 Bold" panose="020B0600000101010101" charset="-127"/>
      <p:regular r:id="rId41"/>
    </p:embeddedFont>
    <p:embeddedFont>
      <p:font typeface="Source Han Sans KR" panose="020B0600000101010101" charset="-127"/>
      <p:regular r:id="rId42"/>
    </p:embeddedFont>
    <p:embeddedFont>
      <p:font typeface="TDTD고딕M" panose="020B0600000101010101" charset="-127"/>
      <p:regular r:id="rId43"/>
    </p:embeddedFont>
    <p:embeddedFont>
      <p:font typeface="210 디딤명조" panose="020B0600000101010101" charset="-127"/>
      <p:regular r:id="rId44"/>
    </p:embeddedFont>
    <p:embeddedFont>
      <p:font typeface="윤고딕" panose="020B0600000101010101" charset="-127"/>
      <p:regular r:id="rId45"/>
    </p:embeddedFont>
    <p:embeddedFont>
      <p:font typeface="Tlab 돋움 미디움" panose="020B0600000101010101" charset="-127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94" y="6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4645661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618570" y="7623439"/>
            <a:ext cx="7315200" cy="1276835"/>
          </a:xfrm>
          <a:custGeom>
            <a:avLst/>
            <a:gdLst/>
            <a:ahLst/>
            <a:cxnLst/>
            <a:rect l="l" t="t" r="r" b="b"/>
            <a:pathLst>
              <a:path w="7315200" h="1276835">
                <a:moveTo>
                  <a:pt x="0" y="0"/>
                </a:moveTo>
                <a:lnTo>
                  <a:pt x="7315200" y="0"/>
                </a:lnTo>
                <a:lnTo>
                  <a:pt x="7315200" y="1276835"/>
                </a:lnTo>
                <a:lnTo>
                  <a:pt x="0" y="1276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43105" y="2870518"/>
            <a:ext cx="14201790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DB MINI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07953" y="7966641"/>
            <a:ext cx="6625817" cy="52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3조 원진호 김성경 김시온 이찬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ERD</a:t>
            </a:r>
          </a:p>
        </p:txBody>
      </p:sp>
      <p:sp>
        <p:nvSpPr>
          <p:cNvPr id="4" name="Freeform 4"/>
          <p:cNvSpPr/>
          <p:nvPr/>
        </p:nvSpPr>
        <p:spPr>
          <a:xfrm>
            <a:off x="4703136" y="2434404"/>
            <a:ext cx="9242616" cy="7230893"/>
          </a:xfrm>
          <a:custGeom>
            <a:avLst/>
            <a:gdLst/>
            <a:ahLst/>
            <a:cxnLst/>
            <a:rect l="l" t="t" r="r" b="b"/>
            <a:pathLst>
              <a:path w="9242616" h="7230893">
                <a:moveTo>
                  <a:pt x="0" y="0"/>
                </a:moveTo>
                <a:lnTo>
                  <a:pt x="9242616" y="0"/>
                </a:lnTo>
                <a:lnTo>
                  <a:pt x="9242616" y="7230893"/>
                </a:lnTo>
                <a:lnTo>
                  <a:pt x="0" y="7230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6079880"/>
            <a:ext cx="16927040" cy="23812"/>
          </a:xfrm>
          <a:prstGeom prst="line">
            <a:avLst/>
          </a:prstGeom>
          <a:ln w="19050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250801" y="833510"/>
            <a:ext cx="7086072" cy="5246370"/>
            <a:chOff x="0" y="0"/>
            <a:chExt cx="6329607" cy="4686300"/>
          </a:xfrm>
        </p:grpSpPr>
        <p:sp>
          <p:nvSpPr>
            <p:cNvPr id="4" name="Freeform 4"/>
            <p:cNvSpPr/>
            <p:nvPr/>
          </p:nvSpPr>
          <p:spPr>
            <a:xfrm>
              <a:off x="-63888" y="-17615"/>
              <a:ext cx="6422640" cy="4703915"/>
            </a:xfrm>
            <a:custGeom>
              <a:avLst/>
              <a:gdLst/>
              <a:ahLst/>
              <a:cxnLst/>
              <a:rect l="l" t="t" r="r" b="b"/>
              <a:pathLst>
                <a:path w="6422640" h="4703915">
                  <a:moveTo>
                    <a:pt x="5947004" y="1091692"/>
                  </a:moveTo>
                  <a:cubicBezTo>
                    <a:pt x="4669222" y="1347396"/>
                    <a:pt x="3809290" y="2977683"/>
                    <a:pt x="3442114" y="3673874"/>
                  </a:cubicBezTo>
                  <a:cubicBezTo>
                    <a:pt x="3373467" y="3804001"/>
                    <a:pt x="3319266" y="3906773"/>
                    <a:pt x="3275530" y="3976955"/>
                  </a:cubicBezTo>
                  <a:cubicBezTo>
                    <a:pt x="2967957" y="4470676"/>
                    <a:pt x="2697351" y="4703915"/>
                    <a:pt x="2429760" y="4703915"/>
                  </a:cubicBezTo>
                  <a:cubicBezTo>
                    <a:pt x="2409968" y="4703915"/>
                    <a:pt x="2390233" y="4702664"/>
                    <a:pt x="2370441" y="4700104"/>
                  </a:cubicBezTo>
                  <a:cubicBezTo>
                    <a:pt x="2228086" y="4681848"/>
                    <a:pt x="2036933" y="4591248"/>
                    <a:pt x="1934959" y="4263541"/>
                  </a:cubicBezTo>
                  <a:cubicBezTo>
                    <a:pt x="1794196" y="3811168"/>
                    <a:pt x="1084468" y="2896979"/>
                    <a:pt x="606217" y="2758889"/>
                  </a:cubicBezTo>
                  <a:cubicBezTo>
                    <a:pt x="216120" y="2646279"/>
                    <a:pt x="0" y="2308222"/>
                    <a:pt x="80646" y="1936779"/>
                  </a:cubicBezTo>
                  <a:cubicBezTo>
                    <a:pt x="186830" y="1447779"/>
                    <a:pt x="684418" y="1248948"/>
                    <a:pt x="1098744" y="1310201"/>
                  </a:cubicBezTo>
                  <a:cubicBezTo>
                    <a:pt x="1545530" y="1376211"/>
                    <a:pt x="2008244" y="1830367"/>
                    <a:pt x="2278756" y="2164011"/>
                  </a:cubicBezTo>
                  <a:cubicBezTo>
                    <a:pt x="2330389" y="2227693"/>
                    <a:pt x="2428717" y="2224539"/>
                    <a:pt x="2474621" y="2156612"/>
                  </a:cubicBezTo>
                  <a:cubicBezTo>
                    <a:pt x="3473107" y="679116"/>
                    <a:pt x="4854275" y="59345"/>
                    <a:pt x="5308312" y="38333"/>
                  </a:cubicBezTo>
                  <a:lnTo>
                    <a:pt x="5308312" y="38276"/>
                  </a:lnTo>
                  <a:cubicBezTo>
                    <a:pt x="5626123" y="0"/>
                    <a:pt x="5865959" y="14844"/>
                    <a:pt x="6041017" y="83320"/>
                  </a:cubicBezTo>
                  <a:cubicBezTo>
                    <a:pt x="6239563" y="161123"/>
                    <a:pt x="6366733" y="316275"/>
                    <a:pt x="6389824" y="509191"/>
                  </a:cubicBezTo>
                  <a:cubicBezTo>
                    <a:pt x="6422640" y="784232"/>
                    <a:pt x="6232283" y="1034648"/>
                    <a:pt x="5947004" y="10916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2043105" y="3678656"/>
            <a:ext cx="14201790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테이블 명세서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932916" y="5143500"/>
            <a:ext cx="9923409" cy="2613858"/>
          </a:xfrm>
          <a:custGeom>
            <a:avLst/>
            <a:gdLst/>
            <a:ahLst/>
            <a:cxnLst/>
            <a:rect l="l" t="t" r="r" b="b"/>
            <a:pathLst>
              <a:path w="9923409" h="2613858">
                <a:moveTo>
                  <a:pt x="0" y="0"/>
                </a:moveTo>
                <a:lnTo>
                  <a:pt x="9923409" y="0"/>
                </a:lnTo>
                <a:lnTo>
                  <a:pt x="9923409" y="2613858"/>
                </a:lnTo>
                <a:lnTo>
                  <a:pt x="0" y="261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0480" y="2157113"/>
            <a:ext cx="6774709" cy="5710519"/>
          </a:xfrm>
          <a:custGeom>
            <a:avLst/>
            <a:gdLst/>
            <a:ahLst/>
            <a:cxnLst/>
            <a:rect l="l" t="t" r="r" b="b"/>
            <a:pathLst>
              <a:path w="6774709" h="5710519">
                <a:moveTo>
                  <a:pt x="0" y="0"/>
                </a:moveTo>
                <a:lnTo>
                  <a:pt x="6774709" y="0"/>
                </a:lnTo>
                <a:lnTo>
                  <a:pt x="6774709" y="5710519"/>
                </a:lnTo>
                <a:lnTo>
                  <a:pt x="0" y="5710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테이블 명세서 : customer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261767" y="5601203"/>
            <a:ext cx="10026233" cy="1878720"/>
          </a:xfrm>
          <a:custGeom>
            <a:avLst/>
            <a:gdLst/>
            <a:ahLst/>
            <a:cxnLst/>
            <a:rect l="l" t="t" r="r" b="b"/>
            <a:pathLst>
              <a:path w="10026233" h="1878720">
                <a:moveTo>
                  <a:pt x="0" y="0"/>
                </a:moveTo>
                <a:lnTo>
                  <a:pt x="10026233" y="0"/>
                </a:lnTo>
                <a:lnTo>
                  <a:pt x="10026233" y="1878720"/>
                </a:lnTo>
                <a:lnTo>
                  <a:pt x="0" y="18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테이블 명세서: movie</a:t>
            </a:r>
          </a:p>
        </p:txBody>
      </p:sp>
      <p:sp>
        <p:nvSpPr>
          <p:cNvPr id="5" name="Freeform 5"/>
          <p:cNvSpPr/>
          <p:nvPr/>
        </p:nvSpPr>
        <p:spPr>
          <a:xfrm>
            <a:off x="680480" y="2249646"/>
            <a:ext cx="7193958" cy="5230277"/>
          </a:xfrm>
          <a:custGeom>
            <a:avLst/>
            <a:gdLst/>
            <a:ahLst/>
            <a:cxnLst/>
            <a:rect l="l" t="t" r="r" b="b"/>
            <a:pathLst>
              <a:path w="7193958" h="5230277">
                <a:moveTo>
                  <a:pt x="0" y="0"/>
                </a:moveTo>
                <a:lnTo>
                  <a:pt x="7193958" y="0"/>
                </a:lnTo>
                <a:lnTo>
                  <a:pt x="7193958" y="5230277"/>
                </a:lnTo>
                <a:lnTo>
                  <a:pt x="0" y="5230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764532" y="5857847"/>
            <a:ext cx="7946771" cy="2117684"/>
          </a:xfrm>
          <a:custGeom>
            <a:avLst/>
            <a:gdLst/>
            <a:ahLst/>
            <a:cxnLst/>
            <a:rect l="l" t="t" r="r" b="b"/>
            <a:pathLst>
              <a:path w="7946771" h="2117684">
                <a:moveTo>
                  <a:pt x="0" y="0"/>
                </a:moveTo>
                <a:lnTo>
                  <a:pt x="7946772" y="0"/>
                </a:lnTo>
                <a:lnTo>
                  <a:pt x="7946772" y="2117683"/>
                </a:lnTo>
                <a:lnTo>
                  <a:pt x="0" y="2117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0480" y="2311470"/>
            <a:ext cx="8416573" cy="5664060"/>
          </a:xfrm>
          <a:custGeom>
            <a:avLst/>
            <a:gdLst/>
            <a:ahLst/>
            <a:cxnLst/>
            <a:rect l="l" t="t" r="r" b="b"/>
            <a:pathLst>
              <a:path w="8416573" h="5664060">
                <a:moveTo>
                  <a:pt x="0" y="0"/>
                </a:moveTo>
                <a:lnTo>
                  <a:pt x="8416574" y="0"/>
                </a:lnTo>
                <a:lnTo>
                  <a:pt x="8416574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테이블 명세서 : beverage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971793" y="4426723"/>
            <a:ext cx="9635727" cy="2428731"/>
          </a:xfrm>
          <a:custGeom>
            <a:avLst/>
            <a:gdLst/>
            <a:ahLst/>
            <a:cxnLst/>
            <a:rect l="l" t="t" r="r" b="b"/>
            <a:pathLst>
              <a:path w="9635727" h="2428731">
                <a:moveTo>
                  <a:pt x="0" y="0"/>
                </a:moveTo>
                <a:lnTo>
                  <a:pt x="9635727" y="0"/>
                </a:lnTo>
                <a:lnTo>
                  <a:pt x="9635727" y="2428731"/>
                </a:lnTo>
                <a:lnTo>
                  <a:pt x="0" y="2428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0480" y="2268196"/>
            <a:ext cx="6541429" cy="4587258"/>
          </a:xfrm>
          <a:custGeom>
            <a:avLst/>
            <a:gdLst/>
            <a:ahLst/>
            <a:cxnLst/>
            <a:rect l="l" t="t" r="r" b="b"/>
            <a:pathLst>
              <a:path w="6541429" h="4587258">
                <a:moveTo>
                  <a:pt x="0" y="0"/>
                </a:moveTo>
                <a:lnTo>
                  <a:pt x="6541430" y="0"/>
                </a:lnTo>
                <a:lnTo>
                  <a:pt x="6541430" y="4587258"/>
                </a:lnTo>
                <a:lnTo>
                  <a:pt x="0" y="4587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테이블 명세서: food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514775" y="5936188"/>
            <a:ext cx="9092745" cy="823359"/>
          </a:xfrm>
          <a:custGeom>
            <a:avLst/>
            <a:gdLst/>
            <a:ahLst/>
            <a:cxnLst/>
            <a:rect l="l" t="t" r="r" b="b"/>
            <a:pathLst>
              <a:path w="9092745" h="823359">
                <a:moveTo>
                  <a:pt x="0" y="0"/>
                </a:moveTo>
                <a:lnTo>
                  <a:pt x="9092745" y="0"/>
                </a:lnTo>
                <a:lnTo>
                  <a:pt x="9092745" y="823359"/>
                </a:lnTo>
                <a:lnTo>
                  <a:pt x="0" y="823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0480" y="2419623"/>
            <a:ext cx="7680350" cy="4339924"/>
          </a:xfrm>
          <a:custGeom>
            <a:avLst/>
            <a:gdLst/>
            <a:ahLst/>
            <a:cxnLst/>
            <a:rect l="l" t="t" r="r" b="b"/>
            <a:pathLst>
              <a:path w="7680350" h="4339924">
                <a:moveTo>
                  <a:pt x="0" y="0"/>
                </a:moveTo>
                <a:lnTo>
                  <a:pt x="7680351" y="0"/>
                </a:lnTo>
                <a:lnTo>
                  <a:pt x="7680351" y="4339924"/>
                </a:lnTo>
                <a:lnTo>
                  <a:pt x="0" y="4339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테이블 명세서 : ticket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50272" y="2390571"/>
            <a:ext cx="7221520" cy="3426951"/>
          </a:xfrm>
          <a:custGeom>
            <a:avLst/>
            <a:gdLst/>
            <a:ahLst/>
            <a:cxnLst/>
            <a:rect l="l" t="t" r="r" b="b"/>
            <a:pathLst>
              <a:path w="7221520" h="3426951">
                <a:moveTo>
                  <a:pt x="0" y="0"/>
                </a:moveTo>
                <a:lnTo>
                  <a:pt x="7221521" y="0"/>
                </a:lnTo>
                <a:lnTo>
                  <a:pt x="7221521" y="3426951"/>
                </a:lnTo>
                <a:lnTo>
                  <a:pt x="0" y="342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62624" y="4104047"/>
            <a:ext cx="8744896" cy="1438114"/>
          </a:xfrm>
          <a:custGeom>
            <a:avLst/>
            <a:gdLst/>
            <a:ahLst/>
            <a:cxnLst/>
            <a:rect l="l" t="t" r="r" b="b"/>
            <a:pathLst>
              <a:path w="8744896" h="1438114">
                <a:moveTo>
                  <a:pt x="0" y="0"/>
                </a:moveTo>
                <a:lnTo>
                  <a:pt x="8744896" y="0"/>
                </a:lnTo>
                <a:lnTo>
                  <a:pt x="8744896" y="1438114"/>
                </a:lnTo>
                <a:lnTo>
                  <a:pt x="0" y="1438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테이블 명세서 : review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6079880"/>
            <a:ext cx="16927040" cy="23812"/>
          </a:xfrm>
          <a:prstGeom prst="line">
            <a:avLst/>
          </a:prstGeom>
          <a:ln w="19050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975885" y="857322"/>
            <a:ext cx="7086072" cy="5246370"/>
            <a:chOff x="0" y="0"/>
            <a:chExt cx="6329607" cy="4686300"/>
          </a:xfrm>
        </p:grpSpPr>
        <p:sp>
          <p:nvSpPr>
            <p:cNvPr id="4" name="Freeform 4"/>
            <p:cNvSpPr/>
            <p:nvPr/>
          </p:nvSpPr>
          <p:spPr>
            <a:xfrm>
              <a:off x="-63888" y="-17615"/>
              <a:ext cx="6422640" cy="4703915"/>
            </a:xfrm>
            <a:custGeom>
              <a:avLst/>
              <a:gdLst/>
              <a:ahLst/>
              <a:cxnLst/>
              <a:rect l="l" t="t" r="r" b="b"/>
              <a:pathLst>
                <a:path w="6422640" h="4703915">
                  <a:moveTo>
                    <a:pt x="5947004" y="1091692"/>
                  </a:moveTo>
                  <a:cubicBezTo>
                    <a:pt x="4669222" y="1347396"/>
                    <a:pt x="3809290" y="2977683"/>
                    <a:pt x="3442114" y="3673874"/>
                  </a:cubicBezTo>
                  <a:cubicBezTo>
                    <a:pt x="3373467" y="3804001"/>
                    <a:pt x="3319266" y="3906773"/>
                    <a:pt x="3275530" y="3976955"/>
                  </a:cubicBezTo>
                  <a:cubicBezTo>
                    <a:pt x="2967957" y="4470676"/>
                    <a:pt x="2697351" y="4703915"/>
                    <a:pt x="2429760" y="4703915"/>
                  </a:cubicBezTo>
                  <a:cubicBezTo>
                    <a:pt x="2409968" y="4703915"/>
                    <a:pt x="2390233" y="4702664"/>
                    <a:pt x="2370441" y="4700104"/>
                  </a:cubicBezTo>
                  <a:cubicBezTo>
                    <a:pt x="2228086" y="4681848"/>
                    <a:pt x="2036933" y="4591248"/>
                    <a:pt x="1934959" y="4263541"/>
                  </a:cubicBezTo>
                  <a:cubicBezTo>
                    <a:pt x="1794196" y="3811168"/>
                    <a:pt x="1084468" y="2896979"/>
                    <a:pt x="606217" y="2758889"/>
                  </a:cubicBezTo>
                  <a:cubicBezTo>
                    <a:pt x="216120" y="2646279"/>
                    <a:pt x="0" y="2308222"/>
                    <a:pt x="80646" y="1936779"/>
                  </a:cubicBezTo>
                  <a:cubicBezTo>
                    <a:pt x="186830" y="1447779"/>
                    <a:pt x="684418" y="1248948"/>
                    <a:pt x="1098744" y="1310201"/>
                  </a:cubicBezTo>
                  <a:cubicBezTo>
                    <a:pt x="1545530" y="1376211"/>
                    <a:pt x="2008244" y="1830367"/>
                    <a:pt x="2278756" y="2164011"/>
                  </a:cubicBezTo>
                  <a:cubicBezTo>
                    <a:pt x="2330389" y="2227693"/>
                    <a:pt x="2428717" y="2224539"/>
                    <a:pt x="2474621" y="2156612"/>
                  </a:cubicBezTo>
                  <a:cubicBezTo>
                    <a:pt x="3473107" y="679116"/>
                    <a:pt x="4854275" y="59345"/>
                    <a:pt x="5308312" y="38333"/>
                  </a:cubicBezTo>
                  <a:lnTo>
                    <a:pt x="5308312" y="38276"/>
                  </a:lnTo>
                  <a:cubicBezTo>
                    <a:pt x="5626123" y="0"/>
                    <a:pt x="5865959" y="14844"/>
                    <a:pt x="6041017" y="83320"/>
                  </a:cubicBezTo>
                  <a:cubicBezTo>
                    <a:pt x="6239563" y="161123"/>
                    <a:pt x="6366733" y="316275"/>
                    <a:pt x="6389824" y="509191"/>
                  </a:cubicBezTo>
                  <a:cubicBezTo>
                    <a:pt x="6422640" y="784232"/>
                    <a:pt x="6232283" y="1034648"/>
                    <a:pt x="5947004" y="10916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2043105" y="3678656"/>
            <a:ext cx="14201790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튜플입력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0480" y="2249646"/>
            <a:ext cx="12128473" cy="6135970"/>
          </a:xfrm>
          <a:custGeom>
            <a:avLst/>
            <a:gdLst/>
            <a:ahLst/>
            <a:cxnLst/>
            <a:rect l="l" t="t" r="r" b="b"/>
            <a:pathLst>
              <a:path w="12128473" h="6135970">
                <a:moveTo>
                  <a:pt x="0" y="0"/>
                </a:moveTo>
                <a:lnTo>
                  <a:pt x="12128473" y="0"/>
                </a:lnTo>
                <a:lnTo>
                  <a:pt x="12128473" y="6135971"/>
                </a:lnTo>
                <a:lnTo>
                  <a:pt x="0" y="6135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튜플입력(customer)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8C52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0" y="1758024"/>
            <a:ext cx="3276389" cy="0"/>
          </a:xfrm>
          <a:prstGeom prst="line">
            <a:avLst/>
          </a:prstGeom>
          <a:ln w="38100" cap="flat">
            <a:solidFill>
              <a:srgbClr val="8C52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680639">
            <a:off x="2349845" y="2498047"/>
            <a:ext cx="15212515" cy="2860760"/>
          </a:xfrm>
          <a:custGeom>
            <a:avLst/>
            <a:gdLst/>
            <a:ahLst/>
            <a:cxnLst/>
            <a:rect l="l" t="t" r="r" b="b"/>
            <a:pathLst>
              <a:path w="15212515" h="2860760">
                <a:moveTo>
                  <a:pt x="0" y="0"/>
                </a:moveTo>
                <a:lnTo>
                  <a:pt x="15212514" y="0"/>
                </a:lnTo>
                <a:lnTo>
                  <a:pt x="15212514" y="2860760"/>
                </a:lnTo>
                <a:lnTo>
                  <a:pt x="0" y="286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22536" y="2339975"/>
            <a:ext cx="8257903" cy="511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39"/>
              </a:lnSpc>
            </a:pPr>
            <a:r>
              <a:rPr lang="en-US" sz="39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주제 정하기</a:t>
            </a:r>
          </a:p>
          <a:p>
            <a:pPr algn="just">
              <a:lnSpc>
                <a:spcPts val="5839"/>
              </a:lnSpc>
            </a:pPr>
            <a:r>
              <a:rPr lang="en-US" sz="39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요구사항</a:t>
            </a:r>
          </a:p>
          <a:p>
            <a:pPr algn="just">
              <a:lnSpc>
                <a:spcPts val="5839"/>
              </a:lnSpc>
            </a:pPr>
            <a:r>
              <a:rPr lang="en-US" sz="39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기능</a:t>
            </a:r>
          </a:p>
          <a:p>
            <a:pPr algn="just">
              <a:lnSpc>
                <a:spcPts val="5839"/>
              </a:lnSpc>
            </a:pPr>
            <a:r>
              <a:rPr lang="en-US" sz="39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</a:p>
          <a:p>
            <a:pPr algn="just">
              <a:lnSpc>
                <a:spcPts val="5839"/>
              </a:lnSpc>
            </a:pPr>
            <a:r>
              <a:rPr lang="en-US" sz="39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테이블 명세서 작성하기</a:t>
            </a:r>
          </a:p>
          <a:p>
            <a:pPr algn="just">
              <a:lnSpc>
                <a:spcPts val="5839"/>
              </a:lnSpc>
            </a:pPr>
            <a:r>
              <a:rPr lang="en-US" sz="39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튜플입력</a:t>
            </a:r>
          </a:p>
          <a:p>
            <a:pPr algn="just">
              <a:lnSpc>
                <a:spcPts val="5839"/>
              </a:lnSpc>
            </a:pPr>
            <a:r>
              <a:rPr lang="en-US" sz="39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3950" y="934598"/>
            <a:ext cx="2186274" cy="84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목 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0480" y="2249646"/>
            <a:ext cx="12185792" cy="6499812"/>
          </a:xfrm>
          <a:custGeom>
            <a:avLst/>
            <a:gdLst/>
            <a:ahLst/>
            <a:cxnLst/>
            <a:rect l="l" t="t" r="r" b="b"/>
            <a:pathLst>
              <a:path w="12185792" h="6499812">
                <a:moveTo>
                  <a:pt x="0" y="0"/>
                </a:moveTo>
                <a:lnTo>
                  <a:pt x="12185792" y="0"/>
                </a:lnTo>
                <a:lnTo>
                  <a:pt x="12185792" y="6499813"/>
                </a:lnTo>
                <a:lnTo>
                  <a:pt x="0" y="6499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튜플입력(movie)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0480" y="2249646"/>
            <a:ext cx="10991153" cy="7098453"/>
          </a:xfrm>
          <a:custGeom>
            <a:avLst/>
            <a:gdLst/>
            <a:ahLst/>
            <a:cxnLst/>
            <a:rect l="l" t="t" r="r" b="b"/>
            <a:pathLst>
              <a:path w="10991153" h="7098453">
                <a:moveTo>
                  <a:pt x="0" y="0"/>
                </a:moveTo>
                <a:lnTo>
                  <a:pt x="10991154" y="0"/>
                </a:lnTo>
                <a:lnTo>
                  <a:pt x="10991154" y="7098454"/>
                </a:lnTo>
                <a:lnTo>
                  <a:pt x="0" y="709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튜플입력(food)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0480" y="2249646"/>
            <a:ext cx="10071391" cy="6156716"/>
          </a:xfrm>
          <a:custGeom>
            <a:avLst/>
            <a:gdLst/>
            <a:ahLst/>
            <a:cxnLst/>
            <a:rect l="l" t="t" r="r" b="b"/>
            <a:pathLst>
              <a:path w="10071391" h="6156716">
                <a:moveTo>
                  <a:pt x="0" y="0"/>
                </a:moveTo>
                <a:lnTo>
                  <a:pt x="10071391" y="0"/>
                </a:lnTo>
                <a:lnTo>
                  <a:pt x="10071391" y="6156716"/>
                </a:lnTo>
                <a:lnTo>
                  <a:pt x="0" y="6156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튜플입력(beverage)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0480" y="2249646"/>
            <a:ext cx="14354518" cy="5384474"/>
          </a:xfrm>
          <a:custGeom>
            <a:avLst/>
            <a:gdLst/>
            <a:ahLst/>
            <a:cxnLst/>
            <a:rect l="l" t="t" r="r" b="b"/>
            <a:pathLst>
              <a:path w="14354518" h="5384474">
                <a:moveTo>
                  <a:pt x="0" y="0"/>
                </a:moveTo>
                <a:lnTo>
                  <a:pt x="14354518" y="0"/>
                </a:lnTo>
                <a:lnTo>
                  <a:pt x="14354518" y="5384474"/>
                </a:lnTo>
                <a:lnTo>
                  <a:pt x="0" y="538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튜플입력(ticket)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0480" y="2249646"/>
            <a:ext cx="14961222" cy="5852339"/>
          </a:xfrm>
          <a:custGeom>
            <a:avLst/>
            <a:gdLst/>
            <a:ahLst/>
            <a:cxnLst/>
            <a:rect l="l" t="t" r="r" b="b"/>
            <a:pathLst>
              <a:path w="14961222" h="5852339">
                <a:moveTo>
                  <a:pt x="0" y="0"/>
                </a:moveTo>
                <a:lnTo>
                  <a:pt x="14961222" y="0"/>
                </a:lnTo>
                <a:lnTo>
                  <a:pt x="14961222" y="5852340"/>
                </a:lnTo>
                <a:lnTo>
                  <a:pt x="0" y="585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튜플입력(review)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6079880"/>
            <a:ext cx="16927040" cy="23812"/>
          </a:xfrm>
          <a:prstGeom prst="line">
            <a:avLst/>
          </a:prstGeom>
          <a:ln w="19050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4475909" y="833510"/>
            <a:ext cx="7086072" cy="5246370"/>
            <a:chOff x="0" y="0"/>
            <a:chExt cx="6329607" cy="4686300"/>
          </a:xfrm>
        </p:grpSpPr>
        <p:sp>
          <p:nvSpPr>
            <p:cNvPr id="4" name="Freeform 4"/>
            <p:cNvSpPr/>
            <p:nvPr/>
          </p:nvSpPr>
          <p:spPr>
            <a:xfrm>
              <a:off x="-63888" y="-17615"/>
              <a:ext cx="6422640" cy="4703915"/>
            </a:xfrm>
            <a:custGeom>
              <a:avLst/>
              <a:gdLst/>
              <a:ahLst/>
              <a:cxnLst/>
              <a:rect l="l" t="t" r="r" b="b"/>
              <a:pathLst>
                <a:path w="6422640" h="4703915">
                  <a:moveTo>
                    <a:pt x="5947004" y="1091692"/>
                  </a:moveTo>
                  <a:cubicBezTo>
                    <a:pt x="4669222" y="1347396"/>
                    <a:pt x="3809290" y="2977683"/>
                    <a:pt x="3442114" y="3673874"/>
                  </a:cubicBezTo>
                  <a:cubicBezTo>
                    <a:pt x="3373467" y="3804001"/>
                    <a:pt x="3319266" y="3906773"/>
                    <a:pt x="3275530" y="3976955"/>
                  </a:cubicBezTo>
                  <a:cubicBezTo>
                    <a:pt x="2967957" y="4470676"/>
                    <a:pt x="2697351" y="4703915"/>
                    <a:pt x="2429760" y="4703915"/>
                  </a:cubicBezTo>
                  <a:cubicBezTo>
                    <a:pt x="2409968" y="4703915"/>
                    <a:pt x="2390233" y="4702664"/>
                    <a:pt x="2370441" y="4700104"/>
                  </a:cubicBezTo>
                  <a:cubicBezTo>
                    <a:pt x="2228086" y="4681848"/>
                    <a:pt x="2036933" y="4591248"/>
                    <a:pt x="1934959" y="4263541"/>
                  </a:cubicBezTo>
                  <a:cubicBezTo>
                    <a:pt x="1794196" y="3811168"/>
                    <a:pt x="1084468" y="2896979"/>
                    <a:pt x="606217" y="2758889"/>
                  </a:cubicBezTo>
                  <a:cubicBezTo>
                    <a:pt x="216120" y="2646279"/>
                    <a:pt x="0" y="2308222"/>
                    <a:pt x="80646" y="1936779"/>
                  </a:cubicBezTo>
                  <a:cubicBezTo>
                    <a:pt x="186830" y="1447779"/>
                    <a:pt x="684418" y="1248948"/>
                    <a:pt x="1098744" y="1310201"/>
                  </a:cubicBezTo>
                  <a:cubicBezTo>
                    <a:pt x="1545530" y="1376211"/>
                    <a:pt x="2008244" y="1830367"/>
                    <a:pt x="2278756" y="2164011"/>
                  </a:cubicBezTo>
                  <a:cubicBezTo>
                    <a:pt x="2330389" y="2227693"/>
                    <a:pt x="2428717" y="2224539"/>
                    <a:pt x="2474621" y="2156612"/>
                  </a:cubicBezTo>
                  <a:cubicBezTo>
                    <a:pt x="3473107" y="679116"/>
                    <a:pt x="4854275" y="59345"/>
                    <a:pt x="5308312" y="38333"/>
                  </a:cubicBezTo>
                  <a:lnTo>
                    <a:pt x="5308312" y="38276"/>
                  </a:lnTo>
                  <a:cubicBezTo>
                    <a:pt x="5626123" y="0"/>
                    <a:pt x="5865959" y="14844"/>
                    <a:pt x="6041017" y="83320"/>
                  </a:cubicBezTo>
                  <a:cubicBezTo>
                    <a:pt x="6239563" y="161123"/>
                    <a:pt x="6366733" y="316275"/>
                    <a:pt x="6389824" y="509191"/>
                  </a:cubicBezTo>
                  <a:cubicBezTo>
                    <a:pt x="6422640" y="784232"/>
                    <a:pt x="6232283" y="1034648"/>
                    <a:pt x="5947004" y="10916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2043105" y="3678656"/>
            <a:ext cx="14201790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테스트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2221643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0480" y="6438144"/>
            <a:ext cx="6808089" cy="1085363"/>
          </a:xfrm>
          <a:custGeom>
            <a:avLst/>
            <a:gdLst/>
            <a:ahLst/>
            <a:cxnLst/>
            <a:rect l="l" t="t" r="r" b="b"/>
            <a:pathLst>
              <a:path w="6808089" h="1085363">
                <a:moveTo>
                  <a:pt x="0" y="0"/>
                </a:moveTo>
                <a:lnTo>
                  <a:pt x="6808089" y="0"/>
                </a:lnTo>
                <a:lnTo>
                  <a:pt x="6808089" y="1085364"/>
                </a:lnTo>
                <a:lnTo>
                  <a:pt x="0" y="108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1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8132666" y="5459410"/>
            <a:ext cx="1573346" cy="150237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680480" y="3277388"/>
            <a:ext cx="5579496" cy="1555821"/>
          </a:xfrm>
          <a:custGeom>
            <a:avLst/>
            <a:gdLst/>
            <a:ahLst/>
            <a:cxnLst/>
            <a:rect l="l" t="t" r="r" b="b"/>
            <a:pathLst>
              <a:path w="5579496" h="1555821">
                <a:moveTo>
                  <a:pt x="0" y="0"/>
                </a:moveTo>
                <a:lnTo>
                  <a:pt x="5579497" y="0"/>
                </a:lnTo>
                <a:lnTo>
                  <a:pt x="5579497" y="1555821"/>
                </a:lnTo>
                <a:lnTo>
                  <a:pt x="0" y="1555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17880" y="4113760"/>
            <a:ext cx="5819139" cy="2312924"/>
          </a:xfrm>
          <a:custGeom>
            <a:avLst/>
            <a:gdLst/>
            <a:ahLst/>
            <a:cxnLst/>
            <a:rect l="l" t="t" r="r" b="b"/>
            <a:pathLst>
              <a:path w="5819139" h="2312924">
                <a:moveTo>
                  <a:pt x="0" y="0"/>
                </a:moveTo>
                <a:lnTo>
                  <a:pt x="5819139" y="0"/>
                </a:lnTo>
                <a:lnTo>
                  <a:pt x="5819139" y="2312924"/>
                </a:lnTo>
                <a:lnTo>
                  <a:pt x="0" y="2312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61793" y="1243743"/>
            <a:ext cx="1556441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: 영화의 판매갯수 확인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0480" y="2435956"/>
            <a:ext cx="8073105" cy="59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영화의 판매갯수 확인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06012" y="6914156"/>
            <a:ext cx="807310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ticket 테이블의 mname을 조회, count함수를 사용하기 위해 mname 데이터를 group화 함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count(*) 별칭을 설정하여 출력시 판매숫자로 출력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0480" y="5939601"/>
            <a:ext cx="3891104" cy="2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주문내역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17880" y="3573953"/>
            <a:ext cx="3891104" cy="2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추출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2184055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792743" y="6032447"/>
            <a:ext cx="7814777" cy="1004666"/>
          </a:xfrm>
          <a:custGeom>
            <a:avLst/>
            <a:gdLst/>
            <a:ahLst/>
            <a:cxnLst/>
            <a:rect l="l" t="t" r="r" b="b"/>
            <a:pathLst>
              <a:path w="7814777" h="1004666">
                <a:moveTo>
                  <a:pt x="0" y="0"/>
                </a:moveTo>
                <a:lnTo>
                  <a:pt x="7814777" y="0"/>
                </a:lnTo>
                <a:lnTo>
                  <a:pt x="7814777" y="1004667"/>
                </a:lnTo>
                <a:lnTo>
                  <a:pt x="0" y="1004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0480" y="3467009"/>
            <a:ext cx="11372153" cy="885955"/>
          </a:xfrm>
          <a:custGeom>
            <a:avLst/>
            <a:gdLst/>
            <a:ahLst/>
            <a:cxnLst/>
            <a:rect l="l" t="t" r="r" b="b"/>
            <a:pathLst>
              <a:path w="11372153" h="885955">
                <a:moveTo>
                  <a:pt x="0" y="0"/>
                </a:moveTo>
                <a:lnTo>
                  <a:pt x="11372153" y="0"/>
                </a:lnTo>
                <a:lnTo>
                  <a:pt x="11372153" y="885955"/>
                </a:lnTo>
                <a:lnTo>
                  <a:pt x="0" y="885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96" r="-219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0480" y="6032447"/>
            <a:ext cx="6771134" cy="1079472"/>
          </a:xfrm>
          <a:custGeom>
            <a:avLst/>
            <a:gdLst/>
            <a:ahLst/>
            <a:cxnLst/>
            <a:rect l="l" t="t" r="r" b="b"/>
            <a:pathLst>
              <a:path w="6771134" h="1079472">
                <a:moveTo>
                  <a:pt x="0" y="0"/>
                </a:moveTo>
                <a:lnTo>
                  <a:pt x="6771134" y="0"/>
                </a:lnTo>
                <a:lnTo>
                  <a:pt x="6771134" y="1079472"/>
                </a:lnTo>
                <a:lnTo>
                  <a:pt x="0" y="1079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61793" y="1066800"/>
            <a:ext cx="1556441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: 아이디별 구매내역 확인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0480" y="2141192"/>
            <a:ext cx="7782207" cy="11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4"/>
              </a:lnSpc>
            </a:pPr>
            <a:endParaRPr/>
          </a:p>
          <a:p>
            <a:pPr algn="l">
              <a:lnSpc>
                <a:spcPts val="4614"/>
              </a:lnSpc>
              <a:spcBef>
                <a:spcPct val="0"/>
              </a:spcBef>
            </a:pPr>
            <a:r>
              <a:rPr lang="en-US" sz="329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특정 아이디의 구매내역을 확인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34415" y="7170464"/>
            <a:ext cx="8073105" cy="144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ticket 테이블의 cid 칼럼의 값이 ‘banana’인 모든 행을 조회</a:t>
            </a:r>
          </a:p>
          <a:p>
            <a:pPr algn="l">
              <a:lnSpc>
                <a:spcPts val="4787"/>
              </a:lnSpc>
              <a:spcBef>
                <a:spcPct val="0"/>
              </a:spcBef>
            </a:pPr>
            <a:endParaRPr lang="en-US" sz="249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7640466" y="6505841"/>
            <a:ext cx="2022668" cy="47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680480" y="5562639"/>
            <a:ext cx="3891104" cy="2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주문내역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92297" y="5562639"/>
            <a:ext cx="3891104" cy="2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추출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2221643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0480" y="3277388"/>
            <a:ext cx="10871933" cy="921119"/>
          </a:xfrm>
          <a:custGeom>
            <a:avLst/>
            <a:gdLst/>
            <a:ahLst/>
            <a:cxnLst/>
            <a:rect l="l" t="t" r="r" b="b"/>
            <a:pathLst>
              <a:path w="10871933" h="921119">
                <a:moveTo>
                  <a:pt x="0" y="0"/>
                </a:moveTo>
                <a:lnTo>
                  <a:pt x="10871933" y="0"/>
                </a:lnTo>
                <a:lnTo>
                  <a:pt x="10871933" y="921119"/>
                </a:lnTo>
                <a:lnTo>
                  <a:pt x="0" y="921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71" b="-1867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87543" y="4685952"/>
            <a:ext cx="3891104" cy="2837556"/>
          </a:xfrm>
          <a:custGeom>
            <a:avLst/>
            <a:gdLst/>
            <a:ahLst/>
            <a:cxnLst/>
            <a:rect l="l" t="t" r="r" b="b"/>
            <a:pathLst>
              <a:path w="3891104" h="2837556">
                <a:moveTo>
                  <a:pt x="0" y="0"/>
                </a:moveTo>
                <a:lnTo>
                  <a:pt x="3891103" y="0"/>
                </a:lnTo>
                <a:lnTo>
                  <a:pt x="3891103" y="2837556"/>
                </a:lnTo>
                <a:lnTo>
                  <a:pt x="0" y="2837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1793" y="1243743"/>
            <a:ext cx="1556441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: 판매된 영화목록 확인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0480" y="2435956"/>
            <a:ext cx="8073105" cy="59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판매된 영화 목록을 확인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14895" y="7475883"/>
            <a:ext cx="807310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ticket 테이블의 tcode와 mname의 칼럼을 조회</a:t>
            </a:r>
          </a:p>
        </p:txBody>
      </p:sp>
      <p:sp>
        <p:nvSpPr>
          <p:cNvPr id="8" name="Freeform 8"/>
          <p:cNvSpPr/>
          <p:nvPr/>
        </p:nvSpPr>
        <p:spPr>
          <a:xfrm>
            <a:off x="680480" y="5719389"/>
            <a:ext cx="8073105" cy="1287035"/>
          </a:xfrm>
          <a:custGeom>
            <a:avLst/>
            <a:gdLst/>
            <a:ahLst/>
            <a:cxnLst/>
            <a:rect l="l" t="t" r="r" b="b"/>
            <a:pathLst>
              <a:path w="8073105" h="1287035">
                <a:moveTo>
                  <a:pt x="0" y="0"/>
                </a:moveTo>
                <a:lnTo>
                  <a:pt x="8073105" y="0"/>
                </a:lnTo>
                <a:lnTo>
                  <a:pt x="8073105" y="1287035"/>
                </a:lnTo>
                <a:lnTo>
                  <a:pt x="0" y="1287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80480" y="5179582"/>
            <a:ext cx="3891104" cy="2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주문내역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7543" y="4160407"/>
            <a:ext cx="3891104" cy="2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추출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9529300" y="6339258"/>
            <a:ext cx="2022668" cy="472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2221643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0480" y="6438144"/>
            <a:ext cx="6808089" cy="1085363"/>
          </a:xfrm>
          <a:custGeom>
            <a:avLst/>
            <a:gdLst/>
            <a:ahLst/>
            <a:cxnLst/>
            <a:rect l="l" t="t" r="r" b="b"/>
            <a:pathLst>
              <a:path w="6808089" h="1085363">
                <a:moveTo>
                  <a:pt x="0" y="0"/>
                </a:moveTo>
                <a:lnTo>
                  <a:pt x="6808089" y="0"/>
                </a:lnTo>
                <a:lnTo>
                  <a:pt x="6808089" y="1085364"/>
                </a:lnTo>
                <a:lnTo>
                  <a:pt x="0" y="108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1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7012356" y="5405145"/>
            <a:ext cx="952427" cy="101999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7488569" y="3310731"/>
            <a:ext cx="7202417" cy="1697246"/>
          </a:xfrm>
          <a:custGeom>
            <a:avLst/>
            <a:gdLst/>
            <a:ahLst/>
            <a:cxnLst/>
            <a:rect l="l" t="t" r="r" b="b"/>
            <a:pathLst>
              <a:path w="7202417" h="1697246">
                <a:moveTo>
                  <a:pt x="0" y="0"/>
                </a:moveTo>
                <a:lnTo>
                  <a:pt x="7202418" y="0"/>
                </a:lnTo>
                <a:lnTo>
                  <a:pt x="7202418" y="1697246"/>
                </a:lnTo>
                <a:lnTo>
                  <a:pt x="0" y="1697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0480" y="3310731"/>
            <a:ext cx="3673465" cy="2071663"/>
          </a:xfrm>
          <a:custGeom>
            <a:avLst/>
            <a:gdLst/>
            <a:ahLst/>
            <a:cxnLst/>
            <a:rect l="l" t="t" r="r" b="b"/>
            <a:pathLst>
              <a:path w="3673465" h="2071663">
                <a:moveTo>
                  <a:pt x="0" y="0"/>
                </a:moveTo>
                <a:lnTo>
                  <a:pt x="3673465" y="0"/>
                </a:lnTo>
                <a:lnTo>
                  <a:pt x="3673465" y="2071663"/>
                </a:lnTo>
                <a:lnTo>
                  <a:pt x="0" y="2071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33829" y="6224900"/>
            <a:ext cx="4654323" cy="1291246"/>
          </a:xfrm>
          <a:custGeom>
            <a:avLst/>
            <a:gdLst/>
            <a:ahLst/>
            <a:cxnLst/>
            <a:rect l="l" t="t" r="r" b="b"/>
            <a:pathLst>
              <a:path w="4654323" h="1291246">
                <a:moveTo>
                  <a:pt x="0" y="0"/>
                </a:moveTo>
                <a:lnTo>
                  <a:pt x="4654323" y="0"/>
                </a:lnTo>
                <a:lnTo>
                  <a:pt x="4654323" y="1291246"/>
                </a:lnTo>
                <a:lnTo>
                  <a:pt x="0" y="1291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61793" y="1243743"/>
            <a:ext cx="1556441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: 영화의 판매갯수 및 매출액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0480" y="2435956"/>
            <a:ext cx="8073105" cy="59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영화의 판매갯수 및 매출액 확인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89808" y="8401971"/>
            <a:ext cx="13134207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where 절에서 ticket 테이블과 movie 테이블의 공통된 칼럼은 연결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ticket의 별칭을 a, movie 의 별칭을 b로 설정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a.name의 count 와 b.mprice를 곱하여 총 판매액 산출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0480" y="5939601"/>
            <a:ext cx="3891104" cy="2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주문내역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88569" y="2864609"/>
            <a:ext cx="3891104" cy="2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추출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11740974" y="5977701"/>
            <a:ext cx="592856" cy="89282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12333829" y="5812573"/>
            <a:ext cx="3891104" cy="29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 정보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6079880"/>
            <a:ext cx="16927040" cy="23812"/>
          </a:xfrm>
          <a:prstGeom prst="line">
            <a:avLst/>
          </a:prstGeom>
          <a:ln w="19050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025838" y="833510"/>
            <a:ext cx="7086072" cy="5246370"/>
            <a:chOff x="0" y="0"/>
            <a:chExt cx="6329607" cy="4686300"/>
          </a:xfrm>
        </p:grpSpPr>
        <p:sp>
          <p:nvSpPr>
            <p:cNvPr id="4" name="Freeform 4"/>
            <p:cNvSpPr/>
            <p:nvPr/>
          </p:nvSpPr>
          <p:spPr>
            <a:xfrm>
              <a:off x="-63888" y="-17615"/>
              <a:ext cx="6422640" cy="4703915"/>
            </a:xfrm>
            <a:custGeom>
              <a:avLst/>
              <a:gdLst/>
              <a:ahLst/>
              <a:cxnLst/>
              <a:rect l="l" t="t" r="r" b="b"/>
              <a:pathLst>
                <a:path w="6422640" h="4703915">
                  <a:moveTo>
                    <a:pt x="5947004" y="1091692"/>
                  </a:moveTo>
                  <a:cubicBezTo>
                    <a:pt x="4669222" y="1347396"/>
                    <a:pt x="3809290" y="2977683"/>
                    <a:pt x="3442114" y="3673874"/>
                  </a:cubicBezTo>
                  <a:cubicBezTo>
                    <a:pt x="3373467" y="3804001"/>
                    <a:pt x="3319266" y="3906773"/>
                    <a:pt x="3275530" y="3976955"/>
                  </a:cubicBezTo>
                  <a:cubicBezTo>
                    <a:pt x="2967957" y="4470676"/>
                    <a:pt x="2697351" y="4703915"/>
                    <a:pt x="2429760" y="4703915"/>
                  </a:cubicBezTo>
                  <a:cubicBezTo>
                    <a:pt x="2409968" y="4703915"/>
                    <a:pt x="2390233" y="4702664"/>
                    <a:pt x="2370441" y="4700104"/>
                  </a:cubicBezTo>
                  <a:cubicBezTo>
                    <a:pt x="2228086" y="4681848"/>
                    <a:pt x="2036933" y="4591248"/>
                    <a:pt x="1934959" y="4263541"/>
                  </a:cubicBezTo>
                  <a:cubicBezTo>
                    <a:pt x="1794196" y="3811168"/>
                    <a:pt x="1084468" y="2896979"/>
                    <a:pt x="606217" y="2758889"/>
                  </a:cubicBezTo>
                  <a:cubicBezTo>
                    <a:pt x="216120" y="2646279"/>
                    <a:pt x="0" y="2308222"/>
                    <a:pt x="80646" y="1936779"/>
                  </a:cubicBezTo>
                  <a:cubicBezTo>
                    <a:pt x="186830" y="1447779"/>
                    <a:pt x="684418" y="1248948"/>
                    <a:pt x="1098744" y="1310201"/>
                  </a:cubicBezTo>
                  <a:cubicBezTo>
                    <a:pt x="1545530" y="1376211"/>
                    <a:pt x="2008244" y="1830367"/>
                    <a:pt x="2278756" y="2164011"/>
                  </a:cubicBezTo>
                  <a:cubicBezTo>
                    <a:pt x="2330389" y="2227693"/>
                    <a:pt x="2428717" y="2224539"/>
                    <a:pt x="2474621" y="2156612"/>
                  </a:cubicBezTo>
                  <a:cubicBezTo>
                    <a:pt x="3473107" y="679116"/>
                    <a:pt x="4854275" y="59345"/>
                    <a:pt x="5308312" y="38333"/>
                  </a:cubicBezTo>
                  <a:lnTo>
                    <a:pt x="5308312" y="38276"/>
                  </a:lnTo>
                  <a:cubicBezTo>
                    <a:pt x="5626123" y="0"/>
                    <a:pt x="5865959" y="14844"/>
                    <a:pt x="6041017" y="83320"/>
                  </a:cubicBezTo>
                  <a:cubicBezTo>
                    <a:pt x="6239563" y="161123"/>
                    <a:pt x="6366733" y="316275"/>
                    <a:pt x="6389824" y="509191"/>
                  </a:cubicBezTo>
                  <a:cubicBezTo>
                    <a:pt x="6422640" y="784232"/>
                    <a:pt x="6232283" y="1034648"/>
                    <a:pt x="5947004" y="10916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2043105" y="3678656"/>
            <a:ext cx="14201790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주제 정하기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2221643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7012356" y="5405145"/>
            <a:ext cx="952427" cy="101999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680480" y="2617322"/>
            <a:ext cx="12216316" cy="1193672"/>
          </a:xfrm>
          <a:custGeom>
            <a:avLst/>
            <a:gdLst/>
            <a:ahLst/>
            <a:cxnLst/>
            <a:rect l="l" t="t" r="r" b="b"/>
            <a:pathLst>
              <a:path w="12216316" h="1193672">
                <a:moveTo>
                  <a:pt x="0" y="0"/>
                </a:moveTo>
                <a:lnTo>
                  <a:pt x="12216316" y="0"/>
                </a:lnTo>
                <a:lnTo>
                  <a:pt x="12216316" y="1193672"/>
                </a:lnTo>
                <a:lnTo>
                  <a:pt x="0" y="119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0480" y="4172944"/>
            <a:ext cx="9722940" cy="4785510"/>
          </a:xfrm>
          <a:custGeom>
            <a:avLst/>
            <a:gdLst/>
            <a:ahLst/>
            <a:cxnLst/>
            <a:rect l="l" t="t" r="r" b="b"/>
            <a:pathLst>
              <a:path w="9722940" h="4785510">
                <a:moveTo>
                  <a:pt x="0" y="0"/>
                </a:moveTo>
                <a:lnTo>
                  <a:pt x="9722941" y="0"/>
                </a:lnTo>
                <a:lnTo>
                  <a:pt x="9722941" y="4785509"/>
                </a:lnTo>
                <a:lnTo>
                  <a:pt x="0" y="4785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61793" y="1243743"/>
            <a:ext cx="1556441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: 회원별 작성한 후기글의 갯수 확인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2221643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80480" y="3279074"/>
            <a:ext cx="14911477" cy="1506935"/>
          </a:xfrm>
          <a:custGeom>
            <a:avLst/>
            <a:gdLst/>
            <a:ahLst/>
            <a:cxnLst/>
            <a:rect l="l" t="t" r="r" b="b"/>
            <a:pathLst>
              <a:path w="14911477" h="1506935">
                <a:moveTo>
                  <a:pt x="0" y="0"/>
                </a:moveTo>
                <a:lnTo>
                  <a:pt x="14911477" y="0"/>
                </a:lnTo>
                <a:lnTo>
                  <a:pt x="14911477" y="1506935"/>
                </a:lnTo>
                <a:lnTo>
                  <a:pt x="0" y="1506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0480" y="5319409"/>
            <a:ext cx="10153249" cy="3153183"/>
          </a:xfrm>
          <a:custGeom>
            <a:avLst/>
            <a:gdLst/>
            <a:ahLst/>
            <a:cxnLst/>
            <a:rect l="l" t="t" r="r" b="b"/>
            <a:pathLst>
              <a:path w="10153249" h="3153183">
                <a:moveTo>
                  <a:pt x="0" y="0"/>
                </a:moveTo>
                <a:lnTo>
                  <a:pt x="10153249" y="0"/>
                </a:lnTo>
                <a:lnTo>
                  <a:pt x="10153249" y="3153183"/>
                </a:lnTo>
                <a:lnTo>
                  <a:pt x="0" y="315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1793" y="1243743"/>
            <a:ext cx="1556441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: 아이디의 주문별 구매총액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0480" y="2435956"/>
            <a:ext cx="8073105" cy="59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아이디의 주문별 구매총액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2221643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124200" y="3143397"/>
            <a:ext cx="10520920" cy="2996270"/>
          </a:xfrm>
          <a:custGeom>
            <a:avLst/>
            <a:gdLst/>
            <a:ahLst/>
            <a:cxnLst/>
            <a:rect l="l" t="t" r="r" b="b"/>
            <a:pathLst>
              <a:path w="7551571" h="1624062">
                <a:moveTo>
                  <a:pt x="0" y="0"/>
                </a:moveTo>
                <a:lnTo>
                  <a:pt x="7551571" y="0"/>
                </a:lnTo>
                <a:lnTo>
                  <a:pt x="7551571" y="1624062"/>
                </a:lnTo>
                <a:lnTo>
                  <a:pt x="0" y="1624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05150" y="6163971"/>
            <a:ext cx="10539970" cy="2637129"/>
          </a:xfrm>
          <a:custGeom>
            <a:avLst/>
            <a:gdLst/>
            <a:ahLst/>
            <a:cxnLst/>
            <a:rect l="l" t="t" r="r" b="b"/>
            <a:pathLst>
              <a:path w="8261722" h="1747275">
                <a:moveTo>
                  <a:pt x="0" y="0"/>
                </a:moveTo>
                <a:lnTo>
                  <a:pt x="8261722" y="0"/>
                </a:lnTo>
                <a:lnTo>
                  <a:pt x="8261722" y="1747275"/>
                </a:lnTo>
                <a:lnTo>
                  <a:pt x="0" y="1747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1793" y="1243743"/>
            <a:ext cx="1556441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: 회원탈퇴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0480" y="2435956"/>
            <a:ext cx="9348167" cy="59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cherry 회원 탈퇴시 티켓 및 후기 테이블의 변경사항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72735" y="2305263"/>
            <a:ext cx="1142530" cy="1142530"/>
          </a:xfrm>
          <a:custGeom>
            <a:avLst/>
            <a:gdLst/>
            <a:ahLst/>
            <a:cxnLst/>
            <a:rect l="l" t="t" r="r" b="b"/>
            <a:pathLst>
              <a:path w="1142530" h="1142530">
                <a:moveTo>
                  <a:pt x="0" y="0"/>
                </a:moveTo>
                <a:lnTo>
                  <a:pt x="1142530" y="0"/>
                </a:lnTo>
                <a:lnTo>
                  <a:pt x="1142530" y="1142530"/>
                </a:lnTo>
                <a:lnTo>
                  <a:pt x="0" y="114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89935" y="3619243"/>
            <a:ext cx="7308131" cy="152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5"/>
              </a:lnSpc>
              <a:spcBef>
                <a:spcPct val="0"/>
              </a:spcBef>
            </a:pPr>
            <a:r>
              <a:rPr lang="en-US" sz="8989">
                <a:solidFill>
                  <a:srgbClr val="00BC7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67190" y="7751754"/>
            <a:ext cx="283093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BC7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reallygreatsite.com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주제 정하기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14800" y="2628900"/>
            <a:ext cx="11252349" cy="244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2"/>
              </a:lnSpc>
            </a:pP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고객은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영화를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예매하고싶다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.</a:t>
            </a:r>
          </a:p>
          <a:p>
            <a:pPr algn="l">
              <a:lnSpc>
                <a:spcPts val="4842"/>
              </a:lnSpc>
            </a:pP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회원정보를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입력하고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가입한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고객은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영화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정보를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확인한다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.</a:t>
            </a:r>
          </a:p>
          <a:p>
            <a:pPr algn="l">
              <a:lnSpc>
                <a:spcPts val="4842"/>
              </a:lnSpc>
            </a:pP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보고싶은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영화와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스낵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,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음료등을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입력하고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주문을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할수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있다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.</a:t>
            </a:r>
          </a:p>
          <a:p>
            <a:pPr algn="l">
              <a:lnSpc>
                <a:spcPts val="4842"/>
              </a:lnSpc>
            </a:pP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영화를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보고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나서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고객은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후기를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 </a:t>
            </a:r>
            <a:r>
              <a:rPr lang="en-US" sz="3458" dirty="0" err="1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남긴다</a:t>
            </a:r>
            <a:r>
              <a:rPr lang="en-US" sz="3458" dirty="0" smtClean="0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.</a:t>
            </a:r>
            <a:endParaRPr lang="en-US" sz="3458" dirty="0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6079880"/>
            <a:ext cx="16927040" cy="23812"/>
          </a:xfrm>
          <a:prstGeom prst="line">
            <a:avLst/>
          </a:prstGeom>
          <a:ln w="19050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703264" y="833510"/>
            <a:ext cx="7086072" cy="5246370"/>
            <a:chOff x="0" y="0"/>
            <a:chExt cx="6329607" cy="4686300"/>
          </a:xfrm>
        </p:grpSpPr>
        <p:sp>
          <p:nvSpPr>
            <p:cNvPr id="4" name="Freeform 4"/>
            <p:cNvSpPr/>
            <p:nvPr/>
          </p:nvSpPr>
          <p:spPr>
            <a:xfrm>
              <a:off x="-63888" y="-17615"/>
              <a:ext cx="6422640" cy="4703915"/>
            </a:xfrm>
            <a:custGeom>
              <a:avLst/>
              <a:gdLst/>
              <a:ahLst/>
              <a:cxnLst/>
              <a:rect l="l" t="t" r="r" b="b"/>
              <a:pathLst>
                <a:path w="6422640" h="4703915">
                  <a:moveTo>
                    <a:pt x="5947004" y="1091692"/>
                  </a:moveTo>
                  <a:cubicBezTo>
                    <a:pt x="4669222" y="1347396"/>
                    <a:pt x="3809290" y="2977683"/>
                    <a:pt x="3442114" y="3673874"/>
                  </a:cubicBezTo>
                  <a:cubicBezTo>
                    <a:pt x="3373467" y="3804001"/>
                    <a:pt x="3319266" y="3906773"/>
                    <a:pt x="3275530" y="3976955"/>
                  </a:cubicBezTo>
                  <a:cubicBezTo>
                    <a:pt x="2967957" y="4470676"/>
                    <a:pt x="2697351" y="4703915"/>
                    <a:pt x="2429760" y="4703915"/>
                  </a:cubicBezTo>
                  <a:cubicBezTo>
                    <a:pt x="2409968" y="4703915"/>
                    <a:pt x="2390233" y="4702664"/>
                    <a:pt x="2370441" y="4700104"/>
                  </a:cubicBezTo>
                  <a:cubicBezTo>
                    <a:pt x="2228086" y="4681848"/>
                    <a:pt x="2036933" y="4591248"/>
                    <a:pt x="1934959" y="4263541"/>
                  </a:cubicBezTo>
                  <a:cubicBezTo>
                    <a:pt x="1794196" y="3811168"/>
                    <a:pt x="1084468" y="2896979"/>
                    <a:pt x="606217" y="2758889"/>
                  </a:cubicBezTo>
                  <a:cubicBezTo>
                    <a:pt x="216120" y="2646279"/>
                    <a:pt x="0" y="2308222"/>
                    <a:pt x="80646" y="1936779"/>
                  </a:cubicBezTo>
                  <a:cubicBezTo>
                    <a:pt x="186830" y="1447779"/>
                    <a:pt x="684418" y="1248948"/>
                    <a:pt x="1098744" y="1310201"/>
                  </a:cubicBezTo>
                  <a:cubicBezTo>
                    <a:pt x="1545530" y="1376211"/>
                    <a:pt x="2008244" y="1830367"/>
                    <a:pt x="2278756" y="2164011"/>
                  </a:cubicBezTo>
                  <a:cubicBezTo>
                    <a:pt x="2330389" y="2227693"/>
                    <a:pt x="2428717" y="2224539"/>
                    <a:pt x="2474621" y="2156612"/>
                  </a:cubicBezTo>
                  <a:cubicBezTo>
                    <a:pt x="3473107" y="679116"/>
                    <a:pt x="4854275" y="59345"/>
                    <a:pt x="5308312" y="38333"/>
                  </a:cubicBezTo>
                  <a:lnTo>
                    <a:pt x="5308312" y="38276"/>
                  </a:lnTo>
                  <a:cubicBezTo>
                    <a:pt x="5626123" y="0"/>
                    <a:pt x="5865959" y="14844"/>
                    <a:pt x="6041017" y="83320"/>
                  </a:cubicBezTo>
                  <a:cubicBezTo>
                    <a:pt x="6239563" y="161123"/>
                    <a:pt x="6366733" y="316275"/>
                    <a:pt x="6389824" y="509191"/>
                  </a:cubicBezTo>
                  <a:cubicBezTo>
                    <a:pt x="6422640" y="784232"/>
                    <a:pt x="6232283" y="1034648"/>
                    <a:pt x="5947004" y="10916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2043105" y="3678656"/>
            <a:ext cx="14201790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요구사항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요구사항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30648" y="2385695"/>
            <a:ext cx="9830233" cy="771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고객정보는 아이디, 이름, 전화번호로 구성되며 필수로 입력해야한다.</a:t>
            </a:r>
          </a:p>
          <a:p>
            <a:pPr algn="l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영화는 영화명,개봉시간,관람시간,티켓가격으로 구성되며 필수로 입력해야한다.</a:t>
            </a:r>
          </a:p>
          <a:p>
            <a:pPr algn="l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음료와 간식은 제품코드,제품명,가격으로 구성되며,</a:t>
            </a: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각자의 제품코드로 식별된다.</a:t>
            </a: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제품이름 및 가격은 필수 입력사항이 아니다.</a:t>
            </a:r>
          </a:p>
          <a:p>
            <a:pPr algn="l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고객은 영화를 예매하고 음료과 간식을 고를수 있다</a:t>
            </a: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티켓은 예약번호,회원아이디,영화명,좌석번호,음료와간식 코드및 구매한 수량으로 구성된다</a:t>
            </a: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회원아이디, 영화명, 음료 제품코드, 간식 제품코드는 외래키로 가져왔다.</a:t>
            </a:r>
          </a:p>
          <a:p>
            <a:pPr algn="l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영화를 본 고객은 리뷰를 남길수 있다</a:t>
            </a: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리뷰는 고객아이디,관람한 영화,작성일,리뷰내용으로 구성된다</a:t>
            </a: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고객아이디와 영화는 외래키로 가져왔다.</a:t>
            </a:r>
          </a:p>
          <a:p>
            <a:pPr algn="l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6079880"/>
            <a:ext cx="16927040" cy="23812"/>
          </a:xfrm>
          <a:prstGeom prst="line">
            <a:avLst/>
          </a:prstGeom>
          <a:ln w="19050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003327" y="857322"/>
            <a:ext cx="7086072" cy="5246370"/>
            <a:chOff x="0" y="0"/>
            <a:chExt cx="6329607" cy="4686300"/>
          </a:xfrm>
        </p:grpSpPr>
        <p:sp>
          <p:nvSpPr>
            <p:cNvPr id="4" name="Freeform 4"/>
            <p:cNvSpPr/>
            <p:nvPr/>
          </p:nvSpPr>
          <p:spPr>
            <a:xfrm>
              <a:off x="-63888" y="-17615"/>
              <a:ext cx="6422640" cy="4703915"/>
            </a:xfrm>
            <a:custGeom>
              <a:avLst/>
              <a:gdLst/>
              <a:ahLst/>
              <a:cxnLst/>
              <a:rect l="l" t="t" r="r" b="b"/>
              <a:pathLst>
                <a:path w="6422640" h="4703915">
                  <a:moveTo>
                    <a:pt x="5947004" y="1091692"/>
                  </a:moveTo>
                  <a:cubicBezTo>
                    <a:pt x="4669222" y="1347396"/>
                    <a:pt x="3809290" y="2977683"/>
                    <a:pt x="3442114" y="3673874"/>
                  </a:cubicBezTo>
                  <a:cubicBezTo>
                    <a:pt x="3373467" y="3804001"/>
                    <a:pt x="3319266" y="3906773"/>
                    <a:pt x="3275530" y="3976955"/>
                  </a:cubicBezTo>
                  <a:cubicBezTo>
                    <a:pt x="2967957" y="4470676"/>
                    <a:pt x="2697351" y="4703915"/>
                    <a:pt x="2429760" y="4703915"/>
                  </a:cubicBezTo>
                  <a:cubicBezTo>
                    <a:pt x="2409968" y="4703915"/>
                    <a:pt x="2390233" y="4702664"/>
                    <a:pt x="2370441" y="4700104"/>
                  </a:cubicBezTo>
                  <a:cubicBezTo>
                    <a:pt x="2228086" y="4681848"/>
                    <a:pt x="2036933" y="4591248"/>
                    <a:pt x="1934959" y="4263541"/>
                  </a:cubicBezTo>
                  <a:cubicBezTo>
                    <a:pt x="1794196" y="3811168"/>
                    <a:pt x="1084468" y="2896979"/>
                    <a:pt x="606217" y="2758889"/>
                  </a:cubicBezTo>
                  <a:cubicBezTo>
                    <a:pt x="216120" y="2646279"/>
                    <a:pt x="0" y="2308222"/>
                    <a:pt x="80646" y="1936779"/>
                  </a:cubicBezTo>
                  <a:cubicBezTo>
                    <a:pt x="186830" y="1447779"/>
                    <a:pt x="684418" y="1248948"/>
                    <a:pt x="1098744" y="1310201"/>
                  </a:cubicBezTo>
                  <a:cubicBezTo>
                    <a:pt x="1545530" y="1376211"/>
                    <a:pt x="2008244" y="1830367"/>
                    <a:pt x="2278756" y="2164011"/>
                  </a:cubicBezTo>
                  <a:cubicBezTo>
                    <a:pt x="2330389" y="2227693"/>
                    <a:pt x="2428717" y="2224539"/>
                    <a:pt x="2474621" y="2156612"/>
                  </a:cubicBezTo>
                  <a:cubicBezTo>
                    <a:pt x="3473107" y="679116"/>
                    <a:pt x="4854275" y="59345"/>
                    <a:pt x="5308312" y="38333"/>
                  </a:cubicBezTo>
                  <a:lnTo>
                    <a:pt x="5308312" y="38276"/>
                  </a:lnTo>
                  <a:cubicBezTo>
                    <a:pt x="5626123" y="0"/>
                    <a:pt x="5865959" y="14844"/>
                    <a:pt x="6041017" y="83320"/>
                  </a:cubicBezTo>
                  <a:cubicBezTo>
                    <a:pt x="6239563" y="161123"/>
                    <a:pt x="6366733" y="316275"/>
                    <a:pt x="6389824" y="509191"/>
                  </a:cubicBezTo>
                  <a:cubicBezTo>
                    <a:pt x="6422640" y="784232"/>
                    <a:pt x="6232283" y="1034648"/>
                    <a:pt x="5947004" y="10916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2043105" y="3678656"/>
            <a:ext cx="14201790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기능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1930559"/>
            <a:ext cx="16927040" cy="2381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663638" y="477837"/>
            <a:ext cx="1420179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30648" y="2385695"/>
            <a:ext cx="9830233" cy="642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아이디별 구매내역을 확인한다.</a:t>
            </a:r>
          </a:p>
          <a:p>
            <a:pPr algn="l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영화별 티켓의 판매 갯수와 판매액을 각각 계산하여 영화별 판매액을 한번에 확인할수 있게 한다.</a:t>
            </a:r>
          </a:p>
          <a:p>
            <a:pPr algn="l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구매 된 영화 가격, 음료 가격 및 개수, 간식 가격 및 개수를 통해 해당 티켓에 표시될 총 지불금액을 계산한다.(join)</a:t>
            </a:r>
          </a:p>
          <a:p>
            <a:pPr algn="l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회원 아이디에 따른 후기 작성 개수를 확인한다(select count(*))</a:t>
            </a:r>
          </a:p>
          <a:p>
            <a:pPr algn="l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회원탈퇴를 하면은 예매 테이블의 회원 아이디와 함꼐 해당 회원이 예매한 티켓 및 후기도 함께 사라진다.</a:t>
            </a:r>
          </a:p>
          <a:p>
            <a:pPr algn="l"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210 디딤명조"/>
                <a:ea typeface="210 디딤명조"/>
                <a:cs typeface="210 디딤명조"/>
                <a:sym typeface="210 디딤명조"/>
              </a:rPr>
              <a:t>(on delete cascade - 예매 테이블 &amp; 후기 테이블).</a:t>
            </a:r>
          </a:p>
          <a:p>
            <a:pPr algn="l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  <a:p>
            <a:pPr algn="l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210 디딤명조"/>
              <a:ea typeface="210 디딤명조"/>
              <a:cs typeface="210 디딤명조"/>
              <a:sym typeface="210 디딤명조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0480" y="6079880"/>
            <a:ext cx="16927040" cy="23812"/>
          </a:xfrm>
          <a:prstGeom prst="line">
            <a:avLst/>
          </a:prstGeom>
          <a:ln w="19050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125941" y="833510"/>
            <a:ext cx="7086072" cy="5246370"/>
            <a:chOff x="0" y="0"/>
            <a:chExt cx="6329607" cy="4686300"/>
          </a:xfrm>
        </p:grpSpPr>
        <p:sp>
          <p:nvSpPr>
            <p:cNvPr id="4" name="Freeform 4"/>
            <p:cNvSpPr/>
            <p:nvPr/>
          </p:nvSpPr>
          <p:spPr>
            <a:xfrm>
              <a:off x="-63888" y="-17615"/>
              <a:ext cx="6422640" cy="4703915"/>
            </a:xfrm>
            <a:custGeom>
              <a:avLst/>
              <a:gdLst/>
              <a:ahLst/>
              <a:cxnLst/>
              <a:rect l="l" t="t" r="r" b="b"/>
              <a:pathLst>
                <a:path w="6422640" h="4703915">
                  <a:moveTo>
                    <a:pt x="5947004" y="1091692"/>
                  </a:moveTo>
                  <a:cubicBezTo>
                    <a:pt x="4669222" y="1347396"/>
                    <a:pt x="3809290" y="2977683"/>
                    <a:pt x="3442114" y="3673874"/>
                  </a:cubicBezTo>
                  <a:cubicBezTo>
                    <a:pt x="3373467" y="3804001"/>
                    <a:pt x="3319266" y="3906773"/>
                    <a:pt x="3275530" y="3976955"/>
                  </a:cubicBezTo>
                  <a:cubicBezTo>
                    <a:pt x="2967957" y="4470676"/>
                    <a:pt x="2697351" y="4703915"/>
                    <a:pt x="2429760" y="4703915"/>
                  </a:cubicBezTo>
                  <a:cubicBezTo>
                    <a:pt x="2409968" y="4703915"/>
                    <a:pt x="2390233" y="4702664"/>
                    <a:pt x="2370441" y="4700104"/>
                  </a:cubicBezTo>
                  <a:cubicBezTo>
                    <a:pt x="2228086" y="4681848"/>
                    <a:pt x="2036933" y="4591248"/>
                    <a:pt x="1934959" y="4263541"/>
                  </a:cubicBezTo>
                  <a:cubicBezTo>
                    <a:pt x="1794196" y="3811168"/>
                    <a:pt x="1084468" y="2896979"/>
                    <a:pt x="606217" y="2758889"/>
                  </a:cubicBezTo>
                  <a:cubicBezTo>
                    <a:pt x="216120" y="2646279"/>
                    <a:pt x="0" y="2308222"/>
                    <a:pt x="80646" y="1936779"/>
                  </a:cubicBezTo>
                  <a:cubicBezTo>
                    <a:pt x="186830" y="1447779"/>
                    <a:pt x="684418" y="1248948"/>
                    <a:pt x="1098744" y="1310201"/>
                  </a:cubicBezTo>
                  <a:cubicBezTo>
                    <a:pt x="1545530" y="1376211"/>
                    <a:pt x="2008244" y="1830367"/>
                    <a:pt x="2278756" y="2164011"/>
                  </a:cubicBezTo>
                  <a:cubicBezTo>
                    <a:pt x="2330389" y="2227693"/>
                    <a:pt x="2428717" y="2224539"/>
                    <a:pt x="2474621" y="2156612"/>
                  </a:cubicBezTo>
                  <a:cubicBezTo>
                    <a:pt x="3473107" y="679116"/>
                    <a:pt x="4854275" y="59345"/>
                    <a:pt x="5308312" y="38333"/>
                  </a:cubicBezTo>
                  <a:lnTo>
                    <a:pt x="5308312" y="38276"/>
                  </a:lnTo>
                  <a:cubicBezTo>
                    <a:pt x="5626123" y="0"/>
                    <a:pt x="5865959" y="14844"/>
                    <a:pt x="6041017" y="83320"/>
                  </a:cubicBezTo>
                  <a:cubicBezTo>
                    <a:pt x="6239563" y="161123"/>
                    <a:pt x="6366733" y="316275"/>
                    <a:pt x="6389824" y="509191"/>
                  </a:cubicBezTo>
                  <a:cubicBezTo>
                    <a:pt x="6422640" y="784232"/>
                    <a:pt x="6232283" y="1034648"/>
                    <a:pt x="5947004" y="10916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2043105" y="3678656"/>
            <a:ext cx="14201790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ERD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440</Words>
  <Application>Microsoft Office PowerPoint</Application>
  <PresentationFormat>사용자 지정</PresentationFormat>
  <Paragraphs>97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윤고딕 Light</vt:lpstr>
      <vt:lpstr>Calibri</vt:lpstr>
      <vt:lpstr>Montserrat Ultra-Bold</vt:lpstr>
      <vt:lpstr>윤고딕 Bold</vt:lpstr>
      <vt:lpstr>Source Han Sans KR</vt:lpstr>
      <vt:lpstr>TDTD고딕M</vt:lpstr>
      <vt:lpstr>210 디딤명조</vt:lpstr>
      <vt:lpstr>윤고딕</vt:lpstr>
      <vt:lpstr>Arial</vt:lpstr>
      <vt:lpstr>Tlab 돋움 미디움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3조 db mini project</dc:title>
  <cp:lastModifiedBy>14</cp:lastModifiedBy>
  <cp:revision>2</cp:revision>
  <dcterms:created xsi:type="dcterms:W3CDTF">2006-08-16T00:00:00Z</dcterms:created>
  <dcterms:modified xsi:type="dcterms:W3CDTF">2024-08-30T08:27:08Z</dcterms:modified>
  <dc:identifier>DAGPQlyGpHw</dc:identifier>
</cp:coreProperties>
</file>